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4" r:id="rId2"/>
    <p:sldId id="256" r:id="rId3"/>
    <p:sldId id="257" r:id="rId4"/>
    <p:sldId id="258" r:id="rId5"/>
    <p:sldId id="260" r:id="rId6"/>
    <p:sldId id="261" r:id="rId7"/>
    <p:sldId id="263" r:id="rId8"/>
    <p:sldId id="259"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9D5E9A-6A39-49F1-9A50-75B86468B301}"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2DAEA-93AB-4C26-BA4D-CBEDC1CAAC61}"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9D5E9A-6A39-49F1-9A50-75B86468B301}"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9D5E9A-6A39-49F1-9A50-75B86468B301}"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9D5E9A-6A39-49F1-9A50-75B86468B301}"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9D5E9A-6A39-49F1-9A50-75B86468B301}"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2DAEA-93AB-4C26-BA4D-CBEDC1CAAC61}"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89D5E9A-6A39-49F1-9A50-75B86468B301}"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9D5E9A-6A39-49F1-9A50-75B86468B301}" type="datetimeFigureOut">
              <a:rPr lang="en-US" smtClean="0"/>
              <a:t>3/25/2014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B2DAEA-93AB-4C26-BA4D-CBEDC1CAAC61}"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9D5E9A-6A39-49F1-9A50-75B86468B301}" type="datetimeFigureOut">
              <a:rPr lang="en-US" smtClean="0"/>
              <a:t>3/25/2014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9D5E9A-6A39-49F1-9A50-75B86468B301}" type="datetimeFigureOut">
              <a:rPr lang="en-US" smtClean="0"/>
              <a:t>3/25/2014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9D5E9A-6A39-49F1-9A50-75B86468B301}"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2DAEA-93AB-4C26-BA4D-CBEDC1CAAC61}"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9D5E9A-6A39-49F1-9A50-75B86468B301}"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2DAEA-93AB-4C26-BA4D-CBEDC1CAAC6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F89D5E9A-6A39-49F1-9A50-75B86468B301}" type="datetimeFigureOut">
              <a:rPr lang="en-US" smtClean="0"/>
              <a:t>3/25/2014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8B2DAEA-93AB-4C26-BA4D-CBEDC1CAAC6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3/25 DO NOW</a:t>
            </a:r>
            <a:endParaRPr lang="en-US" dirty="0"/>
          </a:p>
        </p:txBody>
      </p:sp>
      <p:sp>
        <p:nvSpPr>
          <p:cNvPr id="3" name="Content Placeholder 2"/>
          <p:cNvSpPr>
            <a:spLocks noGrp="1"/>
          </p:cNvSpPr>
          <p:nvPr>
            <p:ph idx="1"/>
          </p:nvPr>
        </p:nvSpPr>
        <p:spPr/>
        <p:txBody>
          <a:bodyPr/>
          <a:lstStyle/>
          <a:p>
            <a:r>
              <a:rPr lang="en-US" dirty="0" smtClean="0"/>
              <a:t>Take a copy of the Research Essay </a:t>
            </a:r>
            <a:r>
              <a:rPr lang="en-US" dirty="0" smtClean="0"/>
              <a:t>Coversheet/Rubric, the Introduction Rough Draft Form, </a:t>
            </a:r>
            <a:r>
              <a:rPr lang="en-US" dirty="0" smtClean="0"/>
              <a:t>and your group’s folder from the computer </a:t>
            </a:r>
            <a:r>
              <a:rPr lang="en-US" dirty="0" smtClean="0"/>
              <a:t>cart.</a:t>
            </a:r>
            <a:endParaRPr lang="en-US" dirty="0" smtClean="0"/>
          </a:p>
          <a:p>
            <a:endParaRPr lang="en-US" dirty="0" smtClean="0"/>
          </a:p>
          <a:p>
            <a:r>
              <a:rPr lang="en-US" dirty="0" smtClean="0"/>
              <a:t>Write the due dates and in class work dates on your personal planner (physical or digital</a:t>
            </a:r>
            <a:r>
              <a:rPr lang="en-US" dirty="0" smtClean="0"/>
              <a:t>).</a:t>
            </a:r>
            <a:endParaRPr lang="en-US" dirty="0" smtClean="0"/>
          </a:p>
          <a:p>
            <a:endParaRPr lang="en-US" dirty="0"/>
          </a:p>
          <a:p>
            <a:r>
              <a:rPr lang="en-US" dirty="0" smtClean="0"/>
              <a:t>Read through the coversheet and </a:t>
            </a:r>
            <a:r>
              <a:rPr lang="en-US" dirty="0" smtClean="0"/>
              <a:t>rubric.</a:t>
            </a:r>
            <a:endParaRPr lang="en-US" dirty="0" smtClean="0"/>
          </a:p>
          <a:p>
            <a:endParaRPr lang="en-US" dirty="0" smtClean="0"/>
          </a:p>
          <a:p>
            <a:r>
              <a:rPr lang="en-US" dirty="0" smtClean="0"/>
              <a:t>Open the WRITING INTRODUCTIONS Power Point from the Moodle.</a:t>
            </a:r>
            <a:endParaRPr lang="en-US" dirty="0"/>
          </a:p>
        </p:txBody>
      </p:sp>
    </p:spTree>
    <p:extLst>
      <p:ext uri="{BB962C8B-B14F-4D97-AF65-F5344CB8AC3E}">
        <p14:creationId xmlns:p14="http://schemas.microsoft.com/office/powerpoint/2010/main" val="2462459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Writing</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28926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purpose of an introduction?</a:t>
            </a:r>
            <a:endParaRPr lang="en-US" dirty="0"/>
          </a:p>
        </p:txBody>
      </p:sp>
      <p:sp>
        <p:nvSpPr>
          <p:cNvPr id="3" name="Content Placeholder 2"/>
          <p:cNvSpPr>
            <a:spLocks noGrp="1"/>
          </p:cNvSpPr>
          <p:nvPr>
            <p:ph idx="1"/>
          </p:nvPr>
        </p:nvSpPr>
        <p:spPr/>
        <p:txBody>
          <a:bodyPr/>
          <a:lstStyle/>
          <a:p>
            <a:r>
              <a:rPr lang="en-US" dirty="0" smtClean="0"/>
              <a:t>Capture readers’ attention</a:t>
            </a:r>
          </a:p>
          <a:p>
            <a:r>
              <a:rPr lang="en-US" dirty="0" smtClean="0"/>
              <a:t>Provide an overview of the paper’s content</a:t>
            </a:r>
          </a:p>
          <a:p>
            <a:r>
              <a:rPr lang="en-US" dirty="0" smtClean="0"/>
              <a:t>Show the thesis statement</a:t>
            </a:r>
          </a:p>
        </p:txBody>
      </p:sp>
    </p:spTree>
    <p:extLst>
      <p:ext uri="{BB962C8B-B14F-4D97-AF65-F5344CB8AC3E}">
        <p14:creationId xmlns:p14="http://schemas.microsoft.com/office/powerpoint/2010/main" val="1380270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ONE: HOOK/AGD</a:t>
            </a:r>
            <a:endParaRPr lang="en-US" dirty="0"/>
          </a:p>
        </p:txBody>
      </p:sp>
      <p:sp>
        <p:nvSpPr>
          <p:cNvPr id="3" name="Content Placeholder 2"/>
          <p:cNvSpPr>
            <a:spLocks noGrp="1"/>
          </p:cNvSpPr>
          <p:nvPr>
            <p:ph idx="1"/>
          </p:nvPr>
        </p:nvSpPr>
        <p:spPr/>
        <p:txBody>
          <a:bodyPr/>
          <a:lstStyle/>
          <a:p>
            <a:r>
              <a:rPr lang="en-US" dirty="0" smtClean="0"/>
              <a:t>Capture attention with a HOOK or ATTENTION GETTING DEVICE (AGD)</a:t>
            </a:r>
          </a:p>
          <a:p>
            <a:pPr lvl="1"/>
            <a:r>
              <a:rPr lang="en-US" dirty="0" smtClean="0"/>
              <a:t>Shocking fact or statistic</a:t>
            </a:r>
          </a:p>
          <a:p>
            <a:pPr lvl="1"/>
            <a:r>
              <a:rPr lang="en-US" dirty="0" smtClean="0"/>
              <a:t>Anecdote or story</a:t>
            </a:r>
          </a:p>
          <a:p>
            <a:pPr lvl="1"/>
            <a:r>
              <a:rPr lang="en-US" dirty="0" smtClean="0"/>
              <a:t>Current event</a:t>
            </a:r>
          </a:p>
          <a:p>
            <a:r>
              <a:rPr lang="en-US" dirty="0" smtClean="0"/>
              <a:t>DO NOT quote; paraphrase evidence if pulled from source</a:t>
            </a:r>
          </a:p>
          <a:p>
            <a:pPr lvl="1"/>
            <a:r>
              <a:rPr lang="en-US" dirty="0" smtClean="0"/>
              <a:t>You will still provide citation</a:t>
            </a:r>
          </a:p>
        </p:txBody>
      </p:sp>
    </p:spTree>
    <p:extLst>
      <p:ext uri="{BB962C8B-B14F-4D97-AF65-F5344CB8AC3E}">
        <p14:creationId xmlns:p14="http://schemas.microsoft.com/office/powerpoint/2010/main" val="1792349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ONE: HOOK/AGD</a:t>
            </a:r>
            <a:endParaRPr lang="en-US" dirty="0"/>
          </a:p>
        </p:txBody>
      </p:sp>
      <p:sp>
        <p:nvSpPr>
          <p:cNvPr id="3" name="Content Placeholder 2"/>
          <p:cNvSpPr>
            <a:spLocks noGrp="1"/>
          </p:cNvSpPr>
          <p:nvPr>
            <p:ph idx="1"/>
          </p:nvPr>
        </p:nvSpPr>
        <p:spPr/>
        <p:txBody>
          <a:bodyPr/>
          <a:lstStyle/>
          <a:p>
            <a:r>
              <a:rPr lang="en-US" dirty="0" smtClean="0"/>
              <a:t>Find your HOOK/AGD. </a:t>
            </a:r>
          </a:p>
          <a:p>
            <a:r>
              <a:rPr lang="en-US" dirty="0" smtClean="0"/>
              <a:t>Type/Write on spare scrap paper.</a:t>
            </a:r>
          </a:p>
          <a:p>
            <a:endParaRPr lang="en-US" dirty="0"/>
          </a:p>
          <a:p>
            <a:r>
              <a:rPr lang="en-US" dirty="0" smtClean="0"/>
              <a:t>Example:</a:t>
            </a:r>
          </a:p>
          <a:p>
            <a:pPr lvl="1"/>
            <a:r>
              <a:rPr lang="en-US" b="1" dirty="0"/>
              <a:t> </a:t>
            </a:r>
            <a:r>
              <a:rPr lang="en-US" dirty="0"/>
              <a:t> The global area devoted to genetically modified crops has increased from 1.7 hectares in 1996, to 27.8 hectares in 1998, to 67.7 million hectares in 2003. In North America, the use of genetically modified cotton, soybean and canola now represents about 50 percent of the total acreage. </a:t>
            </a:r>
          </a:p>
        </p:txBody>
      </p:sp>
    </p:spTree>
    <p:extLst>
      <p:ext uri="{BB962C8B-B14F-4D97-AF65-F5344CB8AC3E}">
        <p14:creationId xmlns:p14="http://schemas.microsoft.com/office/powerpoint/2010/main" val="3166553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OVERVIEW OF TOPIC</a:t>
            </a:r>
            <a:endParaRPr lang="en-US" dirty="0"/>
          </a:p>
        </p:txBody>
      </p:sp>
      <p:sp>
        <p:nvSpPr>
          <p:cNvPr id="3" name="Content Placeholder 2"/>
          <p:cNvSpPr>
            <a:spLocks noGrp="1"/>
          </p:cNvSpPr>
          <p:nvPr>
            <p:ph idx="1"/>
          </p:nvPr>
        </p:nvSpPr>
        <p:spPr/>
        <p:txBody>
          <a:bodyPr>
            <a:normAutofit/>
          </a:bodyPr>
          <a:lstStyle/>
          <a:p>
            <a:r>
              <a:rPr lang="en-US" dirty="0" smtClean="0"/>
              <a:t>Link HOOK/AGD to OVERVIEW</a:t>
            </a:r>
          </a:p>
          <a:p>
            <a:pPr lvl="1"/>
            <a:r>
              <a:rPr lang="en-US" dirty="0" smtClean="0"/>
              <a:t>This fact/story shows that…</a:t>
            </a:r>
          </a:p>
          <a:p>
            <a:pPr lvl="1"/>
            <a:r>
              <a:rPr lang="en-US" dirty="0" smtClean="0"/>
              <a:t>This happens because…</a:t>
            </a:r>
          </a:p>
          <a:p>
            <a:r>
              <a:rPr lang="en-US" dirty="0" smtClean="0"/>
              <a:t>Provide overview of causes and effects identified through research and analysis.</a:t>
            </a:r>
          </a:p>
          <a:p>
            <a:pPr lvl="1"/>
            <a:r>
              <a:rPr lang="en-US" dirty="0" smtClean="0"/>
              <a:t>Should be about 3-4 sentences</a:t>
            </a:r>
          </a:p>
          <a:p>
            <a:pPr lvl="1"/>
            <a:endParaRPr lang="en-US" dirty="0"/>
          </a:p>
          <a:p>
            <a:r>
              <a:rPr lang="en-US" dirty="0" smtClean="0"/>
              <a:t>Write your OVERVIEW OF TOPIC under your HOOK/AGD</a:t>
            </a:r>
          </a:p>
          <a:p>
            <a:endParaRPr lang="en-US" dirty="0"/>
          </a:p>
        </p:txBody>
      </p:sp>
    </p:spTree>
    <p:extLst>
      <p:ext uri="{BB962C8B-B14F-4D97-AF65-F5344CB8AC3E}">
        <p14:creationId xmlns:p14="http://schemas.microsoft.com/office/powerpoint/2010/main" val="2115705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Example</a:t>
            </a:r>
            <a:endParaRPr lang="en-US" dirty="0"/>
          </a:p>
        </p:txBody>
      </p:sp>
      <p:sp>
        <p:nvSpPr>
          <p:cNvPr id="3" name="Content Placeholder 2"/>
          <p:cNvSpPr>
            <a:spLocks noGrp="1"/>
          </p:cNvSpPr>
          <p:nvPr>
            <p:ph idx="1"/>
          </p:nvPr>
        </p:nvSpPr>
        <p:spPr/>
        <p:txBody>
          <a:bodyPr/>
          <a:lstStyle/>
          <a:p>
            <a:r>
              <a:rPr lang="en-US" dirty="0" smtClean="0"/>
              <a:t>Genetically </a:t>
            </a:r>
            <a:r>
              <a:rPr lang="en-US" dirty="0"/>
              <a:t>modified foods are altered to accommodate other genes that are not usually found in these foods. There is an increasing amount of genetically modified foods that are growing in crops around the world, and there are many benefits that come with these modified foods. However, with this new technology there is also plenty of concern around these genetically modified foods harming humans and other organisms. These foods do not have distinct labels, so consumers are not aware whether they are consuming organic or modified foods. This can pose life threatening risks to people, but companies are hesitant to add labels because of the long process that it would take. </a:t>
            </a:r>
          </a:p>
          <a:p>
            <a:endParaRPr lang="en-US" dirty="0"/>
          </a:p>
        </p:txBody>
      </p:sp>
    </p:spTree>
    <p:extLst>
      <p:ext uri="{BB962C8B-B14F-4D97-AF65-F5344CB8AC3E}">
        <p14:creationId xmlns:p14="http://schemas.microsoft.com/office/powerpoint/2010/main" val="879958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 THESIS STATEMENT</a:t>
            </a:r>
            <a:endParaRPr lang="en-US" dirty="0"/>
          </a:p>
        </p:txBody>
      </p:sp>
      <p:sp>
        <p:nvSpPr>
          <p:cNvPr id="3" name="Content Placeholder 2"/>
          <p:cNvSpPr>
            <a:spLocks noGrp="1"/>
          </p:cNvSpPr>
          <p:nvPr>
            <p:ph idx="1"/>
          </p:nvPr>
        </p:nvSpPr>
        <p:spPr/>
        <p:txBody>
          <a:bodyPr>
            <a:normAutofit/>
          </a:bodyPr>
          <a:lstStyle/>
          <a:p>
            <a:r>
              <a:rPr lang="en-US" dirty="0" smtClean="0"/>
              <a:t>1-2 sentence(s) that sum up the argument that will be made</a:t>
            </a:r>
          </a:p>
          <a:p>
            <a:r>
              <a:rPr lang="en-US" dirty="0" smtClean="0"/>
              <a:t>DO NOT REFERENCE SELF OR ESSAY – YOU ARE BETTER THAN THAT.</a:t>
            </a:r>
          </a:p>
          <a:p>
            <a:pPr lvl="1"/>
            <a:r>
              <a:rPr lang="en-US" dirty="0" smtClean="0"/>
              <a:t>“In this paper, I will…”</a:t>
            </a:r>
          </a:p>
          <a:p>
            <a:pPr lvl="1"/>
            <a:r>
              <a:rPr lang="en-US" dirty="0" smtClean="0"/>
              <a:t>“I’m going to tell you about…”</a:t>
            </a:r>
          </a:p>
          <a:p>
            <a:r>
              <a:rPr lang="en-US" dirty="0" smtClean="0"/>
              <a:t>Focus on solution and call to action</a:t>
            </a:r>
          </a:p>
          <a:p>
            <a:r>
              <a:rPr lang="en-US" dirty="0" smtClean="0"/>
              <a:t>Example:</a:t>
            </a:r>
          </a:p>
          <a:p>
            <a:pPr lvl="1"/>
            <a:r>
              <a:rPr lang="en-US" dirty="0"/>
              <a:t>Therefore, by requiring companies to label genetically modified food, it would ease any health concerns that could be encountered and the growing concern of people wanting labeled genetically modified foods would be reduced.</a:t>
            </a:r>
          </a:p>
          <a:p>
            <a:pPr lvl="1"/>
            <a:endParaRPr lang="en-US" dirty="0" smtClean="0"/>
          </a:p>
        </p:txBody>
      </p:sp>
    </p:spTree>
    <p:extLst>
      <p:ext uri="{BB962C8B-B14F-4D97-AF65-F5344CB8AC3E}">
        <p14:creationId xmlns:p14="http://schemas.microsoft.com/office/powerpoint/2010/main" val="3197152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INTRODUCTION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global area devoted to genetically modified crops has increased from 1.7 hectares in 1996, to 27.8 hectares in 1998, to 67.7 million hectares in 2003. In North America, the use of genetically modified cotton, soybean and canola now represents about 50 percent of the total acreage. Moreover, genetically modified foods are altered to accommodate other genes that are not usually found in these foods. There is an increasing amount of genetically modified foods that are growing in crops around the world, and there are many benefits that come with these modified foods. However, with this new technology there is also plenty of concern around these genetically modified foods harming humans and other organisms. These foods do not have distinct labels, so consumers are not aware whether they are consuming organic or modified foods. This can pose life threatening risks to people, but companies are hesitant to add labels because of the long process that it would take. Therefore, by requiring companies to label genetically modified food, it would ease any health concerns that could be encountered and the growing concern of people wanting labeled genetically modified foods would be reduced</a:t>
            </a:r>
            <a:r>
              <a:rPr lang="en-US" dirty="0" smtClean="0"/>
              <a:t>.</a:t>
            </a:r>
          </a:p>
          <a:p>
            <a:pPr marL="0" indent="0" algn="r">
              <a:buNone/>
            </a:pPr>
            <a:endParaRPr lang="en-US" dirty="0"/>
          </a:p>
        </p:txBody>
      </p:sp>
    </p:spTree>
    <p:extLst>
      <p:ext uri="{BB962C8B-B14F-4D97-AF65-F5344CB8AC3E}">
        <p14:creationId xmlns:p14="http://schemas.microsoft.com/office/powerpoint/2010/main" val="30010326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84</TotalTime>
  <Words>611</Words>
  <Application>Microsoft Office PowerPoint</Application>
  <PresentationFormat>On-screen Show (4:3)</PresentationFormat>
  <Paragraphs>46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Clarity</vt:lpstr>
      <vt:lpstr>3/25 DO NOW</vt:lpstr>
      <vt:lpstr>Introduction Writing</vt:lpstr>
      <vt:lpstr>What is the purpose of an introduction?</vt:lpstr>
      <vt:lpstr>STEP ONE: HOOK/AGD</vt:lpstr>
      <vt:lpstr>STEP ONE: HOOK/AGD</vt:lpstr>
      <vt:lpstr>STEP 2: OVERVIEW OF TOPIC</vt:lpstr>
      <vt:lpstr>Overview Example</vt:lpstr>
      <vt:lpstr>STEP 3: THESIS STATEMENT</vt:lpstr>
      <vt:lpstr>EXAMPLE INTRODUCTION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Writing</dc:title>
  <dc:creator>Denise McLean</dc:creator>
  <cp:lastModifiedBy>Denise McLean</cp:lastModifiedBy>
  <cp:revision>8</cp:revision>
  <dcterms:created xsi:type="dcterms:W3CDTF">2014-03-25T14:44:05Z</dcterms:created>
  <dcterms:modified xsi:type="dcterms:W3CDTF">2014-03-25T16:16:40Z</dcterms:modified>
</cp:coreProperties>
</file>